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Catamaran"/>
      <p:regular r:id="rId32"/>
      <p:bold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DA55668-208C-47C8-BBD1-6E0818A22799}">
  <a:tblStyle styleId="{FDA55668-208C-47C8-BBD1-6E0818A2279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4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Catamaran-bold.fntdata"/><Relationship Id="rId10" Type="http://schemas.openxmlformats.org/officeDocument/2006/relationships/slide" Target="slides/slide4.xml"/><Relationship Id="rId32" Type="http://schemas.openxmlformats.org/officeDocument/2006/relationships/font" Target="fonts/Catamaran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.fntdata"/><Relationship Id="rId12" Type="http://schemas.openxmlformats.org/officeDocument/2006/relationships/slide" Target="slides/slide6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9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1.xml"/><Relationship Id="rId39" Type="http://schemas.openxmlformats.org/officeDocument/2006/relationships/font" Target="fonts/OpenSans-bold.fntdata"/><Relationship Id="rId16" Type="http://schemas.openxmlformats.org/officeDocument/2006/relationships/slide" Target="slides/slide10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ef7653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ef7653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a34d795c5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a34d795c5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a34d795c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fa34d795c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a34d795c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fa34d795c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fa275673b0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fa275673b0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fa275673b0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fa275673b0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a275673b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fa275673b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fa275673b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fa275673b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fa275673b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fa275673b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fa34d795c5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fa34d795c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fa34d795c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fa34d795c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09ef7653b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09ef7653b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fa275673b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fa275673b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fa275673b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fa275673b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fa275673b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fa275673b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a275673b0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fa275673b0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fa275673b0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fa275673b0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a275673b0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fa275673b0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fa34d795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fa34d795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fa275673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fa275673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fa34d795c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fa34d795c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fa34d795c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fa34d795c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fa34d795c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fa34d795c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fa34d795c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fa34d795c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a34d795c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a34d795c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9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37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3.jpg"/><Relationship Id="rId5" Type="http://schemas.openxmlformats.org/officeDocument/2006/relationships/image" Target="../media/image36.png"/><Relationship Id="rId6" Type="http://schemas.openxmlformats.org/officeDocument/2006/relationships/image" Target="../media/image13.png"/><Relationship Id="rId7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0.jpg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1.jpg"/><Relationship Id="rId4" Type="http://schemas.openxmlformats.org/officeDocument/2006/relationships/image" Target="../media/image53.jpg"/><Relationship Id="rId5" Type="http://schemas.openxmlformats.org/officeDocument/2006/relationships/image" Target="../media/image60.jpg"/><Relationship Id="rId6" Type="http://schemas.openxmlformats.org/officeDocument/2006/relationships/image" Target="../media/image58.jpg"/><Relationship Id="rId7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jpg"/><Relationship Id="rId4" Type="http://schemas.openxmlformats.org/officeDocument/2006/relationships/image" Target="../media/image57.jpg"/><Relationship Id="rId9" Type="http://schemas.openxmlformats.org/officeDocument/2006/relationships/image" Target="../media/image43.png"/><Relationship Id="rId5" Type="http://schemas.openxmlformats.org/officeDocument/2006/relationships/image" Target="../media/image54.jp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file/d/1kE6lJMQR7Fc5gmJkLXQrDFebgwor-lLK/view?usp=sharing" TargetMode="External"/><Relationship Id="rId4" Type="http://schemas.openxmlformats.org/officeDocument/2006/relationships/hyperlink" Target="https://drive.google.com/file/d/1amDTg-7L-da6g5i_t4YZvt5pyr9lTJ7_/view?usp=sharing" TargetMode="External"/><Relationship Id="rId5" Type="http://schemas.openxmlformats.org/officeDocument/2006/relationships/hyperlink" Target="https://drive.google.com/file/d/1VxqMM8k6nqrGN4Ptl_ZXcBLxBBtUd9MY/view?usp=sharing" TargetMode="External"/><Relationship Id="rId6" Type="http://schemas.openxmlformats.org/officeDocument/2006/relationships/hyperlink" Target="https://drive.google.com/file/d/1DVxlbjF-eOn2Z08YOn0dD2gZ-SZ0W3rs/view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2.jpg"/><Relationship Id="rId4" Type="http://schemas.openxmlformats.org/officeDocument/2006/relationships/image" Target="../media/image50.jpg"/><Relationship Id="rId5" Type="http://schemas.openxmlformats.org/officeDocument/2006/relationships/image" Target="../media/image5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shop.unitree.com/products/unitree-z1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trossenrobotics.com/widowx-250" TargetMode="External"/><Relationship Id="rId4" Type="http://schemas.openxmlformats.org/officeDocument/2006/relationships/hyperlink" Target="https://mobile-aloha.github.io/" TargetMode="External"/><Relationship Id="rId5" Type="http://schemas.openxmlformats.org/officeDocument/2006/relationships/image" Target="../media/image38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trossenrobotics.com/viperx-300" TargetMode="External"/><Relationship Id="rId4" Type="http://schemas.openxmlformats.org/officeDocument/2006/relationships/hyperlink" Target="https://mobile-aloha.github.io/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vention.io/parts/kinova-gen3-lite-6-axis-robot-arm-with-gripper-2084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Relationship Id="rId7" Type="http://schemas.openxmlformats.org/officeDocument/2006/relationships/image" Target="../media/image7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10/11/2024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Possible Robot Designs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2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260525" y="1126200"/>
            <a:ext cx="28407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387" y="1046450"/>
            <a:ext cx="6749224" cy="35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Possible Robot Designs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3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60525" y="1126200"/>
            <a:ext cx="28407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313" y="1072967"/>
            <a:ext cx="7447375" cy="34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Electrical Components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3316976" cy="407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700" y="2107125"/>
            <a:ext cx="3105499" cy="30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9173" y="1165277"/>
            <a:ext cx="3730501" cy="93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 rotWithShape="1">
          <a:blip r:embed="rId6">
            <a:alphaModFix/>
          </a:blip>
          <a:srcRect b="0" l="0" r="0" t="11008"/>
          <a:stretch/>
        </p:blipFill>
        <p:spPr>
          <a:xfrm>
            <a:off x="5663338" y="2150400"/>
            <a:ext cx="3316975" cy="84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4687475" y="852150"/>
            <a:ext cx="37305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Electrical Interface Female Payload Ports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Railing System Design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253700" y="1136500"/>
            <a:ext cx="31362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Railing System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Using the Flamethrower layout as a reference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T-slot Aluminum Extrusion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T-nuts to secure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Use concept generation to begin choosing the best railing system design and layout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3350" y="914400"/>
            <a:ext cx="1474506" cy="17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4">
            <a:alphaModFix/>
          </a:blip>
          <a:srcRect b="9632" l="22827" r="0" t="38273"/>
          <a:stretch/>
        </p:blipFill>
        <p:spPr>
          <a:xfrm>
            <a:off x="3741600" y="956875"/>
            <a:ext cx="3787523" cy="192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7823" y="2571755"/>
            <a:ext cx="1474499" cy="109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6">
            <a:alphaModFix/>
          </a:blip>
          <a:srcRect b="1949" l="13536" r="10028" t="2503"/>
          <a:stretch/>
        </p:blipFill>
        <p:spPr>
          <a:xfrm>
            <a:off x="3260638" y="2972262"/>
            <a:ext cx="2157338" cy="203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 rotWithShape="1">
          <a:blip r:embed="rId7">
            <a:alphaModFix/>
          </a:blip>
          <a:srcRect b="35022" l="0" r="0" t="0"/>
          <a:stretch/>
        </p:blipFill>
        <p:spPr>
          <a:xfrm>
            <a:off x="5554074" y="3179025"/>
            <a:ext cx="2369608" cy="17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Static Analysis Dimensions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2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25" y="827988"/>
            <a:ext cx="4213774" cy="39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825" y="743217"/>
            <a:ext cx="4267201" cy="415722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2247993" y="4154850"/>
            <a:ext cx="156600" cy="139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 txBox="1"/>
          <p:nvPr/>
        </p:nvSpPr>
        <p:spPr>
          <a:xfrm>
            <a:off x="2436775" y="3870600"/>
            <a:ext cx="17754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highlight>
                  <a:srgbClr val="D9D9D9"/>
                </a:highlight>
              </a:rPr>
              <a:t>Arm base here</a:t>
            </a:r>
            <a:endParaRPr sz="1800">
              <a:solidFill>
                <a:srgbClr val="FF0000"/>
              </a:solidFill>
              <a:highlight>
                <a:srgbClr val="D9D9D9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Static Analysis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2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1602450" y="954600"/>
            <a:ext cx="5939100" cy="3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Goal:</a:t>
            </a:r>
            <a:r>
              <a:rPr lang="en" sz="1800">
                <a:solidFill>
                  <a:schemeClr val="dk2"/>
                </a:solidFill>
              </a:rPr>
              <a:t> Perform static analysis to determine maximum weight on end of arm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Results: </a:t>
            </a:r>
            <a:endParaRPr sz="1800" u="sng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Used Specs and GrabCAD of Spot robot to determine distances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Drew diagram of forces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Created Code to calculate forces incase parameters change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Obtained values of F1= 184, F2= -168, Mt = -29.51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This is wrong because of the negative signs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4266250"/>
            <a:ext cx="3700049" cy="2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Static Analysis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2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00" y="1066800"/>
            <a:ext cx="3214726" cy="25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026" y="1066800"/>
            <a:ext cx="5330425" cy="241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 rotWithShape="1">
          <a:blip r:embed="rId5">
            <a:alphaModFix/>
          </a:blip>
          <a:srcRect b="22024" l="0" r="0" t="13649"/>
          <a:stretch/>
        </p:blipFill>
        <p:spPr>
          <a:xfrm>
            <a:off x="1921950" y="4076198"/>
            <a:ext cx="5300100" cy="2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Static Analysis Code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2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200" y="1015100"/>
            <a:ext cx="4577604" cy="35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Maximum Weight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3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775" y="1920100"/>
            <a:ext cx="3393976" cy="15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757" y="914400"/>
            <a:ext cx="2864542" cy="381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457675" y="1292600"/>
            <a:ext cx="1952400" cy="26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Calculated maximum weight that will tip the dog assuming a 470mm long arm is 21.71 kg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First iteration 6 DOF design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3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800925" y="1269350"/>
            <a:ext cx="6006900" cy="22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812" y="1036313"/>
            <a:ext cx="6054386" cy="356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Mission Statement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27950" y="1118375"/>
            <a:ext cx="76881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To design and prototype a semi-autonomous robotic arm that is attached to the Boston Dynamics Spot quadruped robot that can cover a 2 foot radius area.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4517" l="24457" r="6471" t="4032"/>
          <a:stretch/>
        </p:blipFill>
        <p:spPr>
          <a:xfrm>
            <a:off x="1109557" y="2245675"/>
            <a:ext cx="2186344" cy="22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8969" l="0" r="0" t="39096"/>
          <a:stretch/>
        </p:blipFill>
        <p:spPr>
          <a:xfrm>
            <a:off x="6012600" y="3128471"/>
            <a:ext cx="2186352" cy="151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29263" l="0" r="0" t="17422"/>
          <a:stretch/>
        </p:blipFill>
        <p:spPr>
          <a:xfrm rot="1037937">
            <a:off x="4813661" y="2655403"/>
            <a:ext cx="1994477" cy="70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6">
            <a:alphaModFix/>
          </a:blip>
          <a:srcRect b="0" l="21360" r="28684" t="0"/>
          <a:stretch/>
        </p:blipFill>
        <p:spPr>
          <a:xfrm>
            <a:off x="4837200" y="2299600"/>
            <a:ext cx="620325" cy="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Inverse Kinematic Analysis 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0" y="1457500"/>
            <a:ext cx="3435900" cy="3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Inverse Kinematics Calculations: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Completed and verified with Forward Kinematics.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 can now adjust the design to optimize the solution workspace.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Key Design Decisions: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Link Lengths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Joint Types and Arrangements</a:t>
            </a:r>
            <a:endParaRPr sz="2300">
              <a:solidFill>
                <a:schemeClr val="dk1"/>
              </a:solidFill>
            </a:endParaRPr>
          </a:p>
        </p:txBody>
      </p:sp>
      <p:graphicFrame>
        <p:nvGraphicFramePr>
          <p:cNvPr id="231" name="Google Shape;231;p32"/>
          <p:cNvGraphicFramePr/>
          <p:nvPr/>
        </p:nvGraphicFramePr>
        <p:xfrm>
          <a:off x="3493925" y="95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{FDA55668-208C-47C8-BBD1-6E0818A22799}</a:tableStyleId>
              </a:tblPr>
              <a:tblGrid>
                <a:gridCol w="994400"/>
                <a:gridCol w="994400"/>
                <a:gridCol w="994400"/>
              </a:tblGrid>
              <a:tr h="239350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 hMerge="1"/>
                <a:tc hMerge="1"/>
              </a:tr>
              <a:tr h="26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Degrees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Radians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30.602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0.534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0.610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7.778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0.136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Rz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135.746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Ry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75.870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Rx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135.272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2" name="Google Shape;232;p32"/>
          <p:cNvGraphicFramePr/>
          <p:nvPr/>
        </p:nvGraphicFramePr>
        <p:xfrm>
          <a:off x="5189550" y="302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{FDA55668-208C-47C8-BBD1-6E0818A22799}</a:tableStyleId>
              </a:tblPr>
              <a:tblGrid>
                <a:gridCol w="952500"/>
                <a:gridCol w="952500"/>
                <a:gridCol w="952500"/>
                <a:gridCol w="952500"/>
              </a:tblGrid>
              <a:tr h="23812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Output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 hMerge="1"/>
                <a:tc hMerge="1"/>
                <a:tc hMerge="1"/>
              </a:tr>
              <a:tr h="23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Limitation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Joint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Degrees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Radians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0.0174533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0.0349066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0.0523599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0.0698132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0.0872665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0.1047198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" name="Google Shape;233;p32"/>
          <p:cNvSpPr txBox="1"/>
          <p:nvPr/>
        </p:nvSpPr>
        <p:spPr>
          <a:xfrm>
            <a:off x="6700075" y="1140850"/>
            <a:ext cx="21174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Inverse Kinematic Calculations 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234" name="Google Shape;234;p32"/>
          <p:cNvPicPr preferRelativeResize="0"/>
          <p:nvPr/>
        </p:nvPicPr>
        <p:blipFill rotWithShape="1">
          <a:blip r:embed="rId3">
            <a:alphaModFix/>
          </a:blip>
          <a:srcRect b="13157" l="48134" r="11569" t="39849"/>
          <a:stretch/>
        </p:blipFill>
        <p:spPr>
          <a:xfrm>
            <a:off x="3435900" y="954874"/>
            <a:ext cx="5650074" cy="411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Solution Space Calculations 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33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3809275" cy="380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/>
          <p:nvPr/>
        </p:nvSpPr>
        <p:spPr>
          <a:xfrm>
            <a:off x="4359300" y="1015150"/>
            <a:ext cx="4167000" cy="3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Solution Space Calculations: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Performed using Monte Carlo random sampling of joint angles within the range (-π, π).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Forward Kinematics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Robot 1: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Dimensioning based off of our sizing for human arm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Does Not meet the 2 feet radius workspace desired by LANL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Adjustments need to be made to dimensioning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3" name="Google Shape;243;p33"/>
          <p:cNvPicPr preferRelativeResize="0"/>
          <p:nvPr/>
        </p:nvPicPr>
        <p:blipFill rotWithShape="1">
          <a:blip r:embed="rId4">
            <a:alphaModFix/>
          </a:blip>
          <a:srcRect b="73120" l="4898" r="55627" t="19736"/>
          <a:stretch/>
        </p:blipFill>
        <p:spPr>
          <a:xfrm>
            <a:off x="3924225" y="4113821"/>
            <a:ext cx="4915699" cy="555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Solution Space Calculations 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3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4359300" y="1015150"/>
            <a:ext cx="4167000" cy="3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Robot 2: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Dimensioned based on human arm proportions, with adjustments.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Achieves the 2-foot radius workspace required by LANL.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Scheduled for presentation to David on Friday for validation.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All values are easily adjustable and can be modified as needed.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51" name="Google Shape;251;p34"/>
          <p:cNvPicPr preferRelativeResize="0"/>
          <p:nvPr/>
        </p:nvPicPr>
        <p:blipFill rotWithShape="1">
          <a:blip r:embed="rId3">
            <a:alphaModFix/>
          </a:blip>
          <a:srcRect b="67058" l="5130" r="54689" t="25751"/>
          <a:stretch/>
        </p:blipFill>
        <p:spPr>
          <a:xfrm>
            <a:off x="4296438" y="4124775"/>
            <a:ext cx="4408726" cy="49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14400"/>
            <a:ext cx="3985701" cy="380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Site Visits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975" y="1487608"/>
            <a:ext cx="2370027" cy="316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5788" y="1487588"/>
            <a:ext cx="2370027" cy="31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3025" y="1487612"/>
            <a:ext cx="2370027" cy="31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302826"/>
            <a:ext cx="1758603" cy="234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746" y="914400"/>
            <a:ext cx="1717101" cy="11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 txBox="1"/>
          <p:nvPr/>
        </p:nvSpPr>
        <p:spPr>
          <a:xfrm>
            <a:off x="1758600" y="1016950"/>
            <a:ext cx="74946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Tour on 10/8 - Met with Betsy Perales (Robotics Operations Engineer)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Site Visits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450" y="1344749"/>
            <a:ext cx="2403645" cy="320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5725" y="1344800"/>
            <a:ext cx="2403649" cy="3204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 rotWithShape="1">
          <a:blip r:embed="rId5">
            <a:alphaModFix/>
          </a:blip>
          <a:srcRect b="22948" l="0" r="0" t="21038"/>
          <a:stretch/>
        </p:blipFill>
        <p:spPr>
          <a:xfrm>
            <a:off x="305518" y="1938473"/>
            <a:ext cx="2952399" cy="220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900" y="97900"/>
            <a:ext cx="2677649" cy="7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 txBox="1"/>
          <p:nvPr/>
        </p:nvSpPr>
        <p:spPr>
          <a:xfrm>
            <a:off x="313450" y="996100"/>
            <a:ext cx="28071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Met with Damien Goodyear -  Director of Operations (10/8)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375" y="4772397"/>
            <a:ext cx="874615" cy="3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4347" y="4772384"/>
            <a:ext cx="1059461" cy="3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43138" y="4772388"/>
            <a:ext cx="1062402" cy="3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 txBox="1"/>
          <p:nvPr/>
        </p:nvSpPr>
        <p:spPr>
          <a:xfrm>
            <a:off x="1227075" y="4318088"/>
            <a:ext cx="15213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Customers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Schedule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3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975" y="1033175"/>
            <a:ext cx="6302058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Design Review 1 Reports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90075" y="1093175"/>
            <a:ext cx="87102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Jade Waldron -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Power Tool Attachments for Quadruped Robotic Arm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Izzy Baumler - </a:t>
            </a:r>
            <a:r>
              <a:rPr lang="en" sz="1900" u="sng">
                <a:solidFill>
                  <a:schemeClr val="hlink"/>
                </a:solidFill>
                <a:hlinkClick r:id="rId4"/>
              </a:rPr>
              <a:t>Integrating Control Systems with Boston Dynamics' Spot Robot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Dalton Boeckmann - </a:t>
            </a:r>
            <a:r>
              <a:rPr lang="en" sz="1900" u="sng">
                <a:solidFill>
                  <a:schemeClr val="hlink"/>
                </a:solidFill>
                <a:hlinkClick r:id="rId5"/>
              </a:rPr>
              <a:t>Dynamic System Analysis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Morgan Gullo - </a:t>
            </a:r>
            <a:r>
              <a:rPr lang="en" sz="1900" u="sng">
                <a:solidFill>
                  <a:schemeClr val="hlink"/>
                </a:solidFill>
                <a:hlinkClick r:id="rId6"/>
              </a:rPr>
              <a:t>Passive Force Control and Human Control Interface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PhD Students Research Project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92575" y="983400"/>
            <a:ext cx="77235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Met with Shuangyu Xie for live demo of Spot robot + robotic arm</a:t>
            </a:r>
            <a:endParaRPr b="1"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Commercial robotic arm bought from Unitree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DC converter converts power to a usable voltage for arm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Arm is attached through a railing system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Robot used for agriculture weed control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11619" l="6147" r="0" t="12236"/>
          <a:stretch/>
        </p:blipFill>
        <p:spPr>
          <a:xfrm>
            <a:off x="0" y="2964375"/>
            <a:ext cx="3631401" cy="2209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8969" l="0" r="0" t="39096"/>
          <a:stretch/>
        </p:blipFill>
        <p:spPr>
          <a:xfrm>
            <a:off x="3618750" y="3224500"/>
            <a:ext cx="2771247" cy="191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5">
            <a:alphaModFix/>
          </a:blip>
          <a:srcRect b="0" l="0" r="0" t="20267"/>
          <a:stretch/>
        </p:blipFill>
        <p:spPr>
          <a:xfrm>
            <a:off x="6390000" y="2217875"/>
            <a:ext cx="2754002" cy="292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1st 6 - DOF Arm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260525" y="1126200"/>
            <a:ext cx="28407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Unitree Z1 arm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$15,999.00 USD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https://shop.unitree.com/products/unitree-z1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Payload ~ 2 kg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575" y="1126200"/>
            <a:ext cx="3207125" cy="32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7725" y="1227050"/>
            <a:ext cx="3106274" cy="310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2nd</a:t>
            </a: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6 - DOF Arm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260525" y="1126200"/>
            <a:ext cx="28407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WidowX 250 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$3,549.95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Payload ~ 250 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https://www.trossenrobotics.com/widowx-250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Mobile ALOHA: Learning Bimanual Mobile Manipulation with Low-Cost Whole-Body Teleoperation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6225" y="1066800"/>
            <a:ext cx="35052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3625" y="1311100"/>
            <a:ext cx="3007850" cy="320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3rd</a:t>
            </a: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6 - DOF Arm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260525" y="1126200"/>
            <a:ext cx="28407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ViperX 300 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$6,129.95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Payload ~ 750 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https://www.trossenrobotics.com/viperx-300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Mobile ALOHA: Learning Bimanual Mobile Manipulation with Low-Cost Whole-Body Teleoperation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9400" y="1066800"/>
            <a:ext cx="35052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475" y="1336300"/>
            <a:ext cx="3136526" cy="313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3rd 6 - DOF Arm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260525" y="1126200"/>
            <a:ext cx="28407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Kinova Gen3 lite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rgbClr val="0F172A"/>
                </a:solidFill>
                <a:highlight>
                  <a:srgbClr val="FFFFFF"/>
                </a:highlight>
              </a:rPr>
              <a:t>$13,500.00 USD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Payload ~ 0.5 kg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https://vention.io/parts/kinova-gen3-lite-6-axis-robot-arm-with-gripper-2084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9200" y="1011900"/>
            <a:ext cx="35052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Power Tool Attachments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25" y="1023650"/>
            <a:ext cx="24955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00" y="2816875"/>
            <a:ext cx="266700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8750" y="1156475"/>
            <a:ext cx="243840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5975" y="3383350"/>
            <a:ext cx="195262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1200" y="1453400"/>
            <a:ext cx="1786125" cy="14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31202" y="2993075"/>
            <a:ext cx="1736619" cy="151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1"/>
          <p:cNvCxnSpPr>
            <a:endCxn id="132" idx="1"/>
          </p:cNvCxnSpPr>
          <p:nvPr/>
        </p:nvCxnSpPr>
        <p:spPr>
          <a:xfrm>
            <a:off x="5975500" y="2059163"/>
            <a:ext cx="1055700" cy="12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1"/>
          <p:cNvCxnSpPr>
            <a:endCxn id="133" idx="1"/>
          </p:cNvCxnSpPr>
          <p:nvPr/>
        </p:nvCxnSpPr>
        <p:spPr>
          <a:xfrm>
            <a:off x="5975502" y="2059263"/>
            <a:ext cx="1055700" cy="169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